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9" r:id="rId10"/>
    <p:sldId id="263" r:id="rId11"/>
    <p:sldId id="310" r:id="rId12"/>
    <p:sldId id="264" r:id="rId13"/>
    <p:sldId id="265" r:id="rId14"/>
    <p:sldId id="266" r:id="rId15"/>
    <p:sldId id="311" r:id="rId16"/>
    <p:sldId id="318" r:id="rId17"/>
    <p:sldId id="319" r:id="rId18"/>
    <p:sldId id="320" r:id="rId19"/>
    <p:sldId id="267" r:id="rId20"/>
    <p:sldId id="316" r:id="rId21"/>
    <p:sldId id="317" r:id="rId22"/>
    <p:sldId id="315" r:id="rId23"/>
    <p:sldId id="312" r:id="rId24"/>
    <p:sldId id="313" r:id="rId25"/>
    <p:sldId id="268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7" r:id="rId53"/>
    <p:sldId id="306" r:id="rId54"/>
    <p:sldId id="304" r:id="rId55"/>
    <p:sldId id="305" r:id="rId56"/>
    <p:sldId id="303" r:id="rId57"/>
    <p:sldId id="308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 autoAdjust="0"/>
    <p:restoredTop sz="91187" autoAdjust="0"/>
  </p:normalViewPr>
  <p:slideViewPr>
    <p:cSldViewPr snapToGrid="0">
      <p:cViewPr varScale="1">
        <p:scale>
          <a:sx n="80" d="100"/>
          <a:sy n="8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A607C-C7C3-4048-BC11-FE2866BB7E7D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94D1D-B0F1-4BB3-ABF2-82BB9B0CA4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9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深度学习的三驾马车：算力，数据和算法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4D1D-B0F1-4BB3-ABF2-82BB9B0CA47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48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摩尔定律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4D1D-B0F1-4BB3-ABF2-82BB9B0CA47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8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每个芯片</a:t>
            </a:r>
            <a:r>
              <a:rPr lang="en-US" altLang="zh-CN" dirty="0" smtClean="0"/>
              <a:t>180</a:t>
            </a:r>
            <a:r>
              <a:rPr lang="zh-CN" altLang="en-US" dirty="0" smtClean="0"/>
              <a:t>万亿次</a:t>
            </a:r>
            <a:r>
              <a:rPr lang="en-US" altLang="zh-CN" dirty="0" err="1" smtClean="0"/>
              <a:t>FLoPs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4D1D-B0F1-4BB3-ABF2-82BB9B0CA47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54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上的计算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4D1D-B0F1-4BB3-ABF2-82BB9B0CA47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60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x.add</a:t>
            </a:r>
            <a:r>
              <a:rPr lang="en-US" altLang="zh-CN" dirty="0" smtClean="0"/>
              <a:t>(y) x</a:t>
            </a:r>
            <a:r>
              <a:rPr lang="zh-CN" altLang="en-US" dirty="0" smtClean="0"/>
              <a:t>本身不变，返回求和值</a:t>
            </a:r>
            <a:endParaRPr lang="en-US" altLang="zh-CN" dirty="0" smtClean="0"/>
          </a:p>
          <a:p>
            <a:r>
              <a:rPr lang="en-US" altLang="zh-CN" dirty="0" err="1" smtClean="0"/>
              <a:t>x.add</a:t>
            </a:r>
            <a:r>
              <a:rPr lang="en-US" altLang="zh-CN" dirty="0" smtClean="0"/>
              <a:t>_(y) x</a:t>
            </a:r>
            <a:r>
              <a:rPr lang="zh-CN" altLang="en-US" dirty="0" smtClean="0"/>
              <a:t>变为求和值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4D1D-B0F1-4BB3-ABF2-82BB9B0CA47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01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自定义</a:t>
            </a:r>
            <a:r>
              <a:rPr lang="en-US" altLang="zh-CN" dirty="0" err="1" smtClean="0"/>
              <a:t>autograd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4D1D-B0F1-4BB3-ABF2-82BB9B0CA47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57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836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628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65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12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hape 13"/>
          <p:cNvSpPr/>
          <p:nvPr userDrawn="1"/>
        </p:nvSpPr>
        <p:spPr>
          <a:xfrm>
            <a:off x="0" y="6165500"/>
            <a:ext cx="12751254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14"/>
          <p:cNvSpPr txBox="1"/>
          <p:nvPr userDrawn="1"/>
        </p:nvSpPr>
        <p:spPr>
          <a:xfrm>
            <a:off x="72200" y="6165500"/>
            <a:ext cx="12650572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FFFF"/>
                </a:solidFill>
              </a:rPr>
              <a:t>Based on cs231n by Fei-Fei </a:t>
            </a:r>
            <a:r>
              <a:rPr lang="en" sz="1800" dirty="0">
                <a:solidFill>
                  <a:srgbClr val="FFFFFF"/>
                </a:solidFill>
              </a:rPr>
              <a:t>Li &amp; Andrej Karpathy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48228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44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01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66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Shape 13"/>
          <p:cNvSpPr/>
          <p:nvPr userDrawn="1"/>
        </p:nvSpPr>
        <p:spPr>
          <a:xfrm>
            <a:off x="0" y="6165500"/>
            <a:ext cx="12216258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14"/>
          <p:cNvSpPr txBox="1"/>
          <p:nvPr userDrawn="1"/>
        </p:nvSpPr>
        <p:spPr>
          <a:xfrm>
            <a:off x="72200" y="6165500"/>
            <a:ext cx="12119800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FFFF"/>
                </a:solidFill>
              </a:rPr>
              <a:t>Based on cs231n by Fei-Fei </a:t>
            </a:r>
            <a:r>
              <a:rPr lang="en" sz="1800" dirty="0">
                <a:solidFill>
                  <a:srgbClr val="FFFFFF"/>
                </a:solidFill>
              </a:rPr>
              <a:t>Li &amp; Andrej Karpathy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97444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7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456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6BD66-7857-45BB-8895-7BAB3974F2B5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C40F8-E02D-45C7-BD50-386BE9A13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ry4y1y7KZ?t=88.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nexttpu/index.html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>
          <a:xfrm>
            <a:off x="1923393" y="1395248"/>
            <a:ext cx="7848600" cy="1927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/>
              <a:t>CN:CST31209: </a:t>
            </a:r>
            <a:br>
              <a:rPr lang="en-US" altLang="zh-CN" sz="3600" b="1" dirty="0" smtClean="0"/>
            </a:br>
            <a:r>
              <a:rPr lang="en-US" altLang="zh-CN" sz="3600" b="1" dirty="0" smtClean="0"/>
              <a:t>Deep Learning and Big Data Intelligence</a:t>
            </a:r>
            <a:br>
              <a:rPr lang="en-US" altLang="zh-CN" sz="3600" b="1" dirty="0" smtClean="0"/>
            </a:br>
            <a:endParaRPr lang="zh-CN" altLang="en-US" sz="3600" b="1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46895" y="3611905"/>
            <a:ext cx="5250656" cy="1747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JING WEN</a:t>
            </a:r>
          </a:p>
          <a:p>
            <a:r>
              <a:rPr lang="en-US" sz="1800" dirty="0">
                <a:solidFill>
                  <a:schemeClr val="tx1"/>
                </a:solidFill>
              </a:rPr>
              <a:t>S</a:t>
            </a:r>
            <a:r>
              <a:rPr lang="en-US" altLang="zh-CN" sz="1800" dirty="0">
                <a:solidFill>
                  <a:schemeClr val="tx1"/>
                </a:solidFill>
              </a:rPr>
              <a:t>pring </a:t>
            </a:r>
            <a:r>
              <a:rPr lang="en-US" altLang="zh-CN" sz="1800" dirty="0" smtClean="0">
                <a:solidFill>
                  <a:schemeClr val="tx1"/>
                </a:solidFill>
              </a:rPr>
              <a:t>2022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Lecture </a:t>
            </a:r>
            <a:r>
              <a:rPr lang="en-US" sz="2800" dirty="0" smtClean="0">
                <a:solidFill>
                  <a:schemeClr val="tx1"/>
                </a:solidFill>
              </a:rPr>
              <a:t>8:</a:t>
            </a:r>
            <a:r>
              <a:rPr lang="en-US" altLang="zh-CN" sz="2800" dirty="0" smtClean="0">
                <a:solidFill>
                  <a:schemeClr val="tx1"/>
                </a:solidFill>
              </a:rPr>
              <a:t> Hardware and Software</a:t>
            </a:r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31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14" y="672320"/>
            <a:ext cx="11833334" cy="54173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35674" y="5816084"/>
            <a:ext cx="5215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https://www.bilibili.com/video/BV1ry4y1y7KZ?t=88.7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53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682" y="4808705"/>
            <a:ext cx="3478127" cy="13198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115" y="1524000"/>
            <a:ext cx="8344989" cy="1715311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03704" y="3093395"/>
            <a:ext cx="4398534" cy="16611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599175"/>
            <a:ext cx="3422504" cy="32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8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87228"/>
            <a:ext cx="111252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9" y="1454150"/>
            <a:ext cx="6907673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45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0" y="299004"/>
            <a:ext cx="11382867" cy="57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3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15969"/>
              </p:ext>
            </p:extLst>
          </p:nvPr>
        </p:nvGraphicFramePr>
        <p:xfrm>
          <a:off x="831848" y="409337"/>
          <a:ext cx="1016952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905">
                  <a:extLst>
                    <a:ext uri="{9D8B030D-6E8A-4147-A177-3AD203B41FA5}">
                      <a16:colId xmlns:a16="http://schemas.microsoft.com/office/drawing/2014/main" val="3324012737"/>
                    </a:ext>
                  </a:extLst>
                </a:gridCol>
                <a:gridCol w="2033905">
                  <a:extLst>
                    <a:ext uri="{9D8B030D-6E8A-4147-A177-3AD203B41FA5}">
                      <a16:colId xmlns:a16="http://schemas.microsoft.com/office/drawing/2014/main" val="4019580696"/>
                    </a:ext>
                  </a:extLst>
                </a:gridCol>
                <a:gridCol w="2033905">
                  <a:extLst>
                    <a:ext uri="{9D8B030D-6E8A-4147-A177-3AD203B41FA5}">
                      <a16:colId xmlns:a16="http://schemas.microsoft.com/office/drawing/2014/main" val="1173217683"/>
                    </a:ext>
                  </a:extLst>
                </a:gridCol>
                <a:gridCol w="2033905">
                  <a:extLst>
                    <a:ext uri="{9D8B030D-6E8A-4147-A177-3AD203B41FA5}">
                      <a16:colId xmlns:a16="http://schemas.microsoft.com/office/drawing/2014/main" val="2623337872"/>
                    </a:ext>
                  </a:extLst>
                </a:gridCol>
                <a:gridCol w="1016953">
                  <a:extLst>
                    <a:ext uri="{9D8B030D-6E8A-4147-A177-3AD203B41FA5}">
                      <a16:colId xmlns:a16="http://schemas.microsoft.com/office/drawing/2014/main" val="4250865652"/>
                    </a:ext>
                  </a:extLst>
                </a:gridCol>
                <a:gridCol w="1016953">
                  <a:extLst>
                    <a:ext uri="{9D8B030D-6E8A-4147-A177-3AD203B41FA5}">
                      <a16:colId xmlns:a16="http://schemas.microsoft.com/office/drawing/2014/main" val="630099573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memory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Architecture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438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NVIDIA  GPU 3090Ti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10752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24GB GDDR6X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1999</a:t>
                      </a:r>
                      <a:r>
                        <a:rPr lang="zh-CN" altLang="en-US" dirty="0" smtClean="0"/>
                        <a:t>美元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~40TFLOPs FP32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Ampere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49684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NVIDIA  GPU 4090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18432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24GB GDDR6X</a:t>
                      </a:r>
                      <a:r>
                        <a:rPr lang="zh-CN" altLang="en-US" dirty="0" smtClean="0"/>
                        <a:t> 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~85TFLOPs FP32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Ampere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050577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23" y="2603897"/>
            <a:ext cx="7902625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7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62" y="1685925"/>
            <a:ext cx="9858375" cy="2876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30952" y="670034"/>
            <a:ext cx="3414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Data Parallelism</a:t>
            </a:r>
            <a:r>
              <a:rPr lang="zh-CN" altLang="en-US" sz="2400" dirty="0" smtClean="0"/>
              <a:t>数据并行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160462" y="1939159"/>
            <a:ext cx="2552317" cy="8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457325"/>
            <a:ext cx="8915400" cy="3943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3166" y="466572"/>
            <a:ext cx="1534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Parallelism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3555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980" y="1062903"/>
            <a:ext cx="4363436" cy="4146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1" y="1299214"/>
            <a:ext cx="5163809" cy="39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3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6" y="222250"/>
            <a:ext cx="118395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7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365125"/>
            <a:ext cx="9144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71" y="895350"/>
            <a:ext cx="10213571" cy="47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12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314" y="1224759"/>
            <a:ext cx="8936672" cy="43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4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30" y="1709738"/>
            <a:ext cx="68865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86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32" y="1709738"/>
            <a:ext cx="7439025" cy="3714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2263" y="609313"/>
            <a:ext cx="4737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/>
              <a:t>TPU:</a:t>
            </a:r>
            <a:r>
              <a:rPr lang="en-US" altLang="zh-CN" sz="3200" dirty="0" err="1"/>
              <a:t>Tensor</a:t>
            </a:r>
            <a:r>
              <a:rPr lang="en-US" altLang="zh-CN" sz="3200" dirty="0"/>
              <a:t> Processing Unit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5629275" y="5572403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Cloud TPU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54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33" y="320119"/>
            <a:ext cx="8246533" cy="4638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14998" y="5082381"/>
            <a:ext cx="1316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FloPs:10^18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022058" y="5575300"/>
            <a:ext cx="351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NEXT TPU (storage.googleapis.com)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7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29748" y="551763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A zoo of frameworks!</a:t>
            </a:r>
          </a:p>
        </p:txBody>
      </p:sp>
      <p:sp>
        <p:nvSpPr>
          <p:cNvPr id="6" name="矩形 5"/>
          <p:cNvSpPr/>
          <p:nvPr/>
        </p:nvSpPr>
        <p:spPr>
          <a:xfrm>
            <a:off x="583330" y="173699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err="1" smtClean="0"/>
              <a:t>Caffe</a:t>
            </a:r>
            <a:endParaRPr lang="en-US" altLang="zh-CN" sz="2400" dirty="0" smtClean="0"/>
          </a:p>
          <a:p>
            <a:r>
              <a:rPr lang="en-US" altLang="zh-CN" sz="2400" dirty="0" smtClean="0"/>
              <a:t>(UC Berkeley)</a:t>
            </a:r>
          </a:p>
        </p:txBody>
      </p:sp>
      <p:sp>
        <p:nvSpPr>
          <p:cNvPr id="7" name="矩形 6"/>
          <p:cNvSpPr/>
          <p:nvPr/>
        </p:nvSpPr>
        <p:spPr>
          <a:xfrm>
            <a:off x="3710157" y="172561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smtClean="0"/>
              <a:t>Caffe2</a:t>
            </a:r>
          </a:p>
          <a:p>
            <a:r>
              <a:rPr lang="en-US" altLang="zh-CN" sz="2400" dirty="0" smtClean="0"/>
              <a:t>(Facebook)</a:t>
            </a:r>
          </a:p>
        </p:txBody>
      </p:sp>
      <p:sp>
        <p:nvSpPr>
          <p:cNvPr id="8" name="矩形 7"/>
          <p:cNvSpPr/>
          <p:nvPr/>
        </p:nvSpPr>
        <p:spPr>
          <a:xfrm>
            <a:off x="583330" y="276045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smtClean="0"/>
              <a:t>Torch</a:t>
            </a:r>
          </a:p>
          <a:p>
            <a:r>
              <a:rPr lang="en-US" altLang="zh-CN" sz="2400" dirty="0" smtClean="0"/>
              <a:t>(NYU / Facebook)</a:t>
            </a:r>
          </a:p>
        </p:txBody>
      </p:sp>
      <p:sp>
        <p:nvSpPr>
          <p:cNvPr id="9" name="矩形 8"/>
          <p:cNvSpPr/>
          <p:nvPr/>
        </p:nvSpPr>
        <p:spPr>
          <a:xfrm>
            <a:off x="3752199" y="279121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err="1" smtClean="0"/>
              <a:t>PyTorch</a:t>
            </a:r>
            <a:endParaRPr lang="en-US" altLang="zh-CN" sz="2400" dirty="0" smtClean="0"/>
          </a:p>
          <a:p>
            <a:r>
              <a:rPr lang="en-US" altLang="zh-CN" sz="2400" dirty="0" smtClean="0"/>
              <a:t>(Facebook)</a:t>
            </a:r>
          </a:p>
        </p:txBody>
      </p:sp>
      <p:sp>
        <p:nvSpPr>
          <p:cNvPr id="10" name="矩形 9"/>
          <p:cNvSpPr/>
          <p:nvPr/>
        </p:nvSpPr>
        <p:spPr>
          <a:xfrm>
            <a:off x="662157" y="381329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err="1" smtClean="0"/>
              <a:t>Theano</a:t>
            </a:r>
            <a:endParaRPr lang="en-US" altLang="zh-CN" sz="2400" dirty="0" smtClean="0"/>
          </a:p>
          <a:p>
            <a:r>
              <a:rPr lang="en-US" altLang="zh-CN" sz="2400" dirty="0" smtClean="0"/>
              <a:t>(U Montreal)</a:t>
            </a:r>
          </a:p>
        </p:txBody>
      </p:sp>
      <p:sp>
        <p:nvSpPr>
          <p:cNvPr id="11" name="矩形 10"/>
          <p:cNvSpPr/>
          <p:nvPr/>
        </p:nvSpPr>
        <p:spPr>
          <a:xfrm>
            <a:off x="3752199" y="381329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err="1" smtClean="0"/>
              <a:t>TensorFlow</a:t>
            </a:r>
            <a:endParaRPr lang="en-US" altLang="zh-CN" sz="2400" dirty="0" smtClean="0"/>
          </a:p>
          <a:p>
            <a:r>
              <a:rPr lang="en-US" altLang="zh-CN" sz="2400" dirty="0" smtClean="0"/>
              <a:t>(Google)</a:t>
            </a:r>
          </a:p>
        </p:txBody>
      </p:sp>
      <p:sp>
        <p:nvSpPr>
          <p:cNvPr id="12" name="矩形 11"/>
          <p:cNvSpPr/>
          <p:nvPr/>
        </p:nvSpPr>
        <p:spPr>
          <a:xfrm>
            <a:off x="7013027" y="131690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 smtClean="0"/>
              <a:t>PaddlePaddle</a:t>
            </a:r>
            <a:endParaRPr lang="en-US" altLang="zh-CN" sz="2000" dirty="0" smtClean="0"/>
          </a:p>
          <a:p>
            <a:r>
              <a:rPr lang="en-US" altLang="zh-CN" sz="2000" dirty="0" smtClean="0"/>
              <a:t>(Baidu)</a:t>
            </a:r>
          </a:p>
        </p:txBody>
      </p:sp>
      <p:sp>
        <p:nvSpPr>
          <p:cNvPr id="13" name="矩形 12"/>
          <p:cNvSpPr/>
          <p:nvPr/>
        </p:nvSpPr>
        <p:spPr>
          <a:xfrm>
            <a:off x="7013027" y="221827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 smtClean="0"/>
              <a:t>MXNet</a:t>
            </a:r>
            <a:endParaRPr lang="en-US" altLang="zh-CN" sz="2000" dirty="0" smtClean="0"/>
          </a:p>
          <a:p>
            <a:r>
              <a:rPr lang="en-US" altLang="zh-CN" sz="2000" dirty="0" smtClean="0"/>
              <a:t>(Amazon)</a:t>
            </a:r>
          </a:p>
        </p:txBody>
      </p:sp>
      <p:sp>
        <p:nvSpPr>
          <p:cNvPr id="14" name="矩形 13"/>
          <p:cNvSpPr/>
          <p:nvPr/>
        </p:nvSpPr>
        <p:spPr>
          <a:xfrm>
            <a:off x="7013027" y="337106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smtClean="0"/>
              <a:t>CNTK</a:t>
            </a:r>
          </a:p>
          <a:p>
            <a:r>
              <a:rPr lang="en-US" altLang="zh-CN" sz="2000" dirty="0" smtClean="0"/>
              <a:t>(Microsoft)</a:t>
            </a:r>
          </a:p>
        </p:txBody>
      </p:sp>
      <p:sp>
        <p:nvSpPr>
          <p:cNvPr id="15" name="矩形 14"/>
          <p:cNvSpPr/>
          <p:nvPr/>
        </p:nvSpPr>
        <p:spPr>
          <a:xfrm>
            <a:off x="9262242" y="132247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 smtClean="0"/>
              <a:t>Mindspore</a:t>
            </a:r>
            <a:endParaRPr lang="en-US" altLang="zh-CN" sz="2000" dirty="0" smtClean="0"/>
          </a:p>
          <a:p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HuaWei</a:t>
            </a:r>
            <a:r>
              <a:rPr lang="en-US" altLang="zh-CN" sz="2000" dirty="0" smtClean="0"/>
              <a:t>)</a:t>
            </a:r>
          </a:p>
        </p:txBody>
      </p:sp>
      <p:sp>
        <p:nvSpPr>
          <p:cNvPr id="16" name="矩形 15"/>
          <p:cNvSpPr/>
          <p:nvPr/>
        </p:nvSpPr>
        <p:spPr>
          <a:xfrm>
            <a:off x="8884508" y="4836651"/>
            <a:ext cx="1788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And others...</a:t>
            </a:r>
            <a:endParaRPr lang="zh-CN" altLang="en-US" sz="24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911927" y="2024786"/>
            <a:ext cx="1182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022763" y="3050022"/>
            <a:ext cx="1182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022763" y="4078954"/>
            <a:ext cx="1182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257964" y="2456872"/>
            <a:ext cx="9236" cy="35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592472" y="380310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 smtClean="0"/>
              <a:t>Keras</a:t>
            </a:r>
            <a:endParaRPr lang="en-US" altLang="zh-CN" sz="2000" dirty="0" smtClean="0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294898" y="4068500"/>
            <a:ext cx="376229" cy="11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6123709" y="2618071"/>
            <a:ext cx="968146" cy="123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6332441" y="3764597"/>
            <a:ext cx="740580" cy="29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弧形 34"/>
          <p:cNvSpPr/>
          <p:nvPr/>
        </p:nvSpPr>
        <p:spPr>
          <a:xfrm flipH="1" flipV="1">
            <a:off x="2022763" y="4095599"/>
            <a:ext cx="3925455" cy="830997"/>
          </a:xfrm>
          <a:prstGeom prst="arc">
            <a:avLst>
              <a:gd name="adj1" fmla="val 10866788"/>
              <a:gd name="adj2" fmla="val 0"/>
            </a:avLst>
          </a:prstGeom>
          <a:ln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4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134937"/>
            <a:ext cx="10042669" cy="49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8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36" y="831273"/>
            <a:ext cx="11738664" cy="49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73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55" y="321473"/>
            <a:ext cx="7987578" cy="58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48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81781"/>
            <a:ext cx="6651115" cy="5708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34" y="899159"/>
            <a:ext cx="4460593" cy="49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8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330" y="1466357"/>
            <a:ext cx="62674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0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569276"/>
            <a:ext cx="10148427" cy="52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" y="688599"/>
            <a:ext cx="11380787" cy="540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3" y="349297"/>
            <a:ext cx="11397614" cy="55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3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1986878"/>
            <a:ext cx="4943474" cy="23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520708"/>
            <a:ext cx="11424602" cy="55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27" y="418516"/>
            <a:ext cx="10717223" cy="5671134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2650" y="1682750"/>
            <a:ext cx="632637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torch.device(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"cuda"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torch.cuda.is_available()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"cpu"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7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36" y="289367"/>
            <a:ext cx="11064186" cy="580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9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23" y="295933"/>
            <a:ext cx="11105507" cy="57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2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99" y="472874"/>
            <a:ext cx="10680500" cy="56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400980"/>
            <a:ext cx="10574056" cy="56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7" y="365125"/>
            <a:ext cx="11332190" cy="56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3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74" y="717630"/>
            <a:ext cx="10718200" cy="51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59" y="640511"/>
            <a:ext cx="11188558" cy="544913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95212" y="465248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放在上下文管理器中运行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798442" y="562358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梯度重归零，防止累加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0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5" y="546480"/>
            <a:ext cx="11303219" cy="55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4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58" y="565249"/>
            <a:ext cx="11419983" cy="47743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61186" y="28759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静态方法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5486400" y="2191407"/>
            <a:ext cx="677917" cy="55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5636172" y="3245296"/>
            <a:ext cx="453478" cy="45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5255949"/>
            <a:ext cx="6313241" cy="70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8" y="524916"/>
            <a:ext cx="11417863" cy="55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08" y="783206"/>
            <a:ext cx="10767684" cy="530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3" y="537341"/>
            <a:ext cx="11201235" cy="55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50" y="440833"/>
            <a:ext cx="11310694" cy="56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4" y="727282"/>
            <a:ext cx="10831731" cy="53623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78972" y="5383924"/>
            <a:ext cx="6326543" cy="70572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31850" y="5015302"/>
            <a:ext cx="4275859" cy="1059258"/>
            <a:chOff x="831850" y="5015302"/>
            <a:chExt cx="4275859" cy="105925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850" y="5015302"/>
              <a:ext cx="3683865" cy="1059258"/>
            </a:xfrm>
            <a:prstGeom prst="rect">
              <a:avLst/>
            </a:prstGeom>
          </p:spPr>
        </p:pic>
        <p:cxnSp>
          <p:nvCxnSpPr>
            <p:cNvPr id="8" name="直接箭头连接符 7"/>
            <p:cNvCxnSpPr/>
            <p:nvPr/>
          </p:nvCxnSpPr>
          <p:spPr>
            <a:xfrm flipV="1">
              <a:off x="4202545" y="5736787"/>
              <a:ext cx="905164" cy="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259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6" y="850609"/>
            <a:ext cx="10761607" cy="523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3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393700"/>
            <a:ext cx="117538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64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587048"/>
            <a:ext cx="10787390" cy="530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6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42" y="740980"/>
            <a:ext cx="10538349" cy="52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1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5442" y="2250734"/>
            <a:ext cx="3760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4F4F4F"/>
                </a:solidFill>
                <a:latin typeface="PingFang SC"/>
              </a:rPr>
              <a:t>Convolution:nn.Conv2d</a:t>
            </a:r>
            <a:r>
              <a:rPr lang="en-US" altLang="zh-CN" sz="2400" b="1" dirty="0">
                <a:solidFill>
                  <a:srgbClr val="4F4F4F"/>
                </a:solidFill>
                <a:latin typeface="PingFang SC"/>
              </a:rPr>
              <a:t>()</a:t>
            </a:r>
            <a:endParaRPr lang="en-US" altLang="zh-CN" sz="2400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008" y="735635"/>
            <a:ext cx="3407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 smtClean="0"/>
              <a:t>PyTorch</a:t>
            </a:r>
            <a:r>
              <a:rPr lang="zh-CN" altLang="en-US" sz="4800" dirty="0" smtClean="0"/>
              <a:t>：</a:t>
            </a:r>
            <a:r>
              <a:rPr lang="en-US" altLang="zh-CN" sz="4800" dirty="0" err="1" smtClean="0"/>
              <a:t>nn</a:t>
            </a:r>
            <a:endParaRPr lang="zh-CN" altLang="en-US" sz="4800" dirty="0"/>
          </a:p>
        </p:txBody>
      </p:sp>
      <p:sp>
        <p:nvSpPr>
          <p:cNvPr id="6" name="矩形 5"/>
          <p:cNvSpPr/>
          <p:nvPr/>
        </p:nvSpPr>
        <p:spPr>
          <a:xfrm>
            <a:off x="1658816" y="4080603"/>
            <a:ext cx="11292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			</a:t>
            </a:r>
            <a:endParaRPr lang="en-US" altLang="zh-CN" dirty="0" smtClean="0"/>
          </a:p>
          <a:p>
            <a:r>
              <a:rPr lang="zh-CN" altLang="en-US" dirty="0"/>
              <a:t>	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357682"/>
              </p:ext>
            </p:extLst>
          </p:nvPr>
        </p:nvGraphicFramePr>
        <p:xfrm>
          <a:off x="4573359" y="194391"/>
          <a:ext cx="7352827" cy="59515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8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4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1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参数			</a:t>
                      </a:r>
                      <a:endParaRPr lang="zh-CN" altLang="en-US" sz="2000" b="1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含义</a:t>
                      </a:r>
                      <a:endParaRPr lang="en-US" altLang="zh-CN" sz="2000" b="1" dirty="0" smtClean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13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 in_channels</a:t>
                      </a:r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输入信号的通道数.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9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out_channels</a:t>
                      </a:r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卷积后输出结果的通道数.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43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kernel_size</a:t>
                      </a:r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卷积核的形状. 例如kernel_size=(3, 2)表示3X2的卷积核，如果宽和高相同，可以只用一个数字表示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13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stride</a:t>
                      </a:r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卷积每次移动的步长, 默认为1.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13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padding</a:t>
                      </a:r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处理边界时填充0的数量, 默认为0(不填充).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70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 dilation</a:t>
                      </a:r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采样间隔数量, 默认为1, 无间隔采样</a:t>
                      </a:r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213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groups</a:t>
                      </a:r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输入与输出通道的分组数量. 当不为1时, 默认为1(全连接	</a:t>
                      </a:r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213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bias</a:t>
                      </a:r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为 True 时, 添加偏置.</a:t>
                      </a:r>
                    </a:p>
                    <a:p>
                      <a:endParaRPr lang="zh-CN" altLang="en-US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97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3" y="245544"/>
            <a:ext cx="7508107" cy="55810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377" y="90266"/>
            <a:ext cx="6204998" cy="2466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875181" y="3667878"/>
            <a:ext cx="4316819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CNN().to(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 = optim.Adam</a:t>
            </a:r>
            <a:r>
              <a:rPr lang="zh-CN" altLang="zh-CN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zh-CN" altLang="zh-CN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parameters(), lr=LR) </a:t>
            </a:r>
            <a:r>
              <a:rPr lang="zh-CN" altLang="zh-CN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optimize all cnn parameters</a:t>
            </a:r>
            <a:r>
              <a:rPr lang="zh-CN" altLang="zh-CN" dirty="0"/>
              <a:t> </a:t>
            </a:r>
            <a:endParaRPr lang="zh-CN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7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49" y="700428"/>
            <a:ext cx="10824779" cy="52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7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776599"/>
            <a:ext cx="10741189" cy="522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7" y="916330"/>
            <a:ext cx="10097566" cy="44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6568" y="367099"/>
            <a:ext cx="11632018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/>
              <a:t>import </a:t>
            </a:r>
            <a:r>
              <a:rPr lang="en-US" altLang="zh-CN" sz="3200" dirty="0" err="1"/>
              <a:t>torchvision.datasets.mnist</a:t>
            </a:r>
            <a:r>
              <a:rPr lang="en-US" altLang="zh-CN" sz="3200" dirty="0"/>
              <a:t> as </a:t>
            </a:r>
            <a:r>
              <a:rPr lang="en-US" altLang="zh-CN" sz="3200" dirty="0" err="1" smtClean="0"/>
              <a:t>mnist</a:t>
            </a:r>
            <a:endParaRPr lang="en-US" altLang="zh-CN" sz="3200" dirty="0" smtClean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dirty="0" smtClean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/>
              <a:t>root="</a:t>
            </a:r>
            <a:r>
              <a:rPr lang="en-US" altLang="zh-CN" sz="2800" dirty="0" err="1"/>
              <a:t>fashion_mnist</a:t>
            </a:r>
            <a:r>
              <a:rPr lang="en-US" altLang="zh-CN" sz="2800" dirty="0" smtClean="0"/>
              <a:t>/“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dirty="0" smtClean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err="1" smtClean="0"/>
              <a:t>train_set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= 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mnist.read_image_file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os.path.join</a:t>
            </a:r>
            <a:r>
              <a:rPr lang="en-US" altLang="zh-CN" sz="2800" dirty="0" smtClean="0"/>
              <a:t>(root</a:t>
            </a:r>
            <a:r>
              <a:rPr lang="en-US" altLang="zh-CN" sz="2800" dirty="0"/>
              <a:t>, 'train-images-idx3-ubyte')),    </a:t>
            </a:r>
            <a:r>
              <a:rPr lang="en-US" altLang="zh-CN" sz="2800" dirty="0" err="1"/>
              <a:t>mnist.read_label_file</a:t>
            </a:r>
            <a:r>
              <a:rPr lang="en-US" altLang="zh-CN" sz="2800" dirty="0"/>
              <a:t>(</a:t>
            </a:r>
            <a:r>
              <a:rPr lang="en-US" altLang="zh-CN" sz="2800" dirty="0" err="1"/>
              <a:t>os.path.join</a:t>
            </a:r>
            <a:r>
              <a:rPr lang="en-US" altLang="zh-CN" sz="2800" dirty="0"/>
              <a:t>(root, 'train-labels-idx1-ubyte'))        </a:t>
            </a:r>
            <a:r>
              <a:rPr lang="en-US" altLang="zh-CN" sz="2800" dirty="0" smtClean="0"/>
              <a:t>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dirty="0" smtClean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err="1" smtClean="0"/>
              <a:t>test_set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= (    </a:t>
            </a:r>
            <a:r>
              <a:rPr lang="en-US" altLang="zh-CN" sz="2800" dirty="0" err="1"/>
              <a:t>mnist.read_image_file</a:t>
            </a:r>
            <a:r>
              <a:rPr lang="en-US" altLang="zh-CN" sz="2800" dirty="0"/>
              <a:t>(</a:t>
            </a:r>
            <a:r>
              <a:rPr lang="en-US" altLang="zh-CN" sz="2800" dirty="0" err="1"/>
              <a:t>os.path.join</a:t>
            </a:r>
            <a:r>
              <a:rPr lang="en-US" altLang="zh-CN" sz="2800" dirty="0"/>
              <a:t>(root, 't10k-images-idx3-ubyte')),    </a:t>
            </a:r>
            <a:r>
              <a:rPr lang="en-US" altLang="zh-CN" sz="2800" dirty="0" err="1"/>
              <a:t>mnist.read_label_file</a:t>
            </a:r>
            <a:r>
              <a:rPr lang="en-US" altLang="zh-CN" sz="2800" dirty="0"/>
              <a:t>(</a:t>
            </a:r>
            <a:r>
              <a:rPr lang="en-US" altLang="zh-CN" sz="2800" dirty="0" err="1"/>
              <a:t>os.path.join</a:t>
            </a:r>
            <a:r>
              <a:rPr lang="en-US" altLang="zh-CN" sz="2800" dirty="0"/>
              <a:t>(root, 't10k-labels-idx1-ubyte'))        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2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1" y="412202"/>
            <a:ext cx="120110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577055"/>
            <a:ext cx="12106275" cy="47283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14675" y="4440515"/>
            <a:ext cx="26494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FLOPs:</a:t>
            </a:r>
            <a:r>
              <a:rPr lang="zh-CN" altLang="en-US" dirty="0" smtClean="0"/>
              <a:t>每秒浮点运算速度</a:t>
            </a:r>
            <a:endParaRPr lang="en-US" altLang="zh-CN" dirty="0" smtClean="0"/>
          </a:p>
          <a:p>
            <a:r>
              <a:rPr lang="en-US" altLang="zh-CN" dirty="0" smtClean="0"/>
              <a:t>K:10^3</a:t>
            </a:r>
          </a:p>
          <a:p>
            <a:r>
              <a:rPr lang="en-US" altLang="zh-CN" dirty="0" smtClean="0"/>
              <a:t>M:10^6</a:t>
            </a:r>
          </a:p>
          <a:p>
            <a:r>
              <a:rPr lang="en-US" altLang="zh-CN" dirty="0" smtClean="0"/>
              <a:t>G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10^9</a:t>
            </a:r>
          </a:p>
          <a:p>
            <a:r>
              <a:rPr lang="en-US" altLang="zh-CN" dirty="0" smtClean="0"/>
              <a:t>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10^12</a:t>
            </a:r>
          </a:p>
          <a:p>
            <a:r>
              <a:rPr lang="en-US" altLang="zh-CN" dirty="0" smtClean="0"/>
              <a:t>P:10^15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836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464343"/>
            <a:ext cx="102679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92" y="1576551"/>
            <a:ext cx="9250113" cy="26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5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402</Words>
  <Application>Microsoft Office PowerPoint</Application>
  <PresentationFormat>宽屏</PresentationFormat>
  <Paragraphs>107</Paragraphs>
  <Slides>57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PingFang SC</vt:lpstr>
      <vt:lpstr>宋体</vt:lpstr>
      <vt:lpstr>Arial</vt:lpstr>
      <vt:lpstr>Calibri</vt:lpstr>
      <vt:lpstr>Calibri Light</vt:lpstr>
      <vt:lpstr>Courier New</vt:lpstr>
      <vt:lpstr>Wingdings 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Alice</cp:lastModifiedBy>
  <cp:revision>57</cp:revision>
  <dcterms:created xsi:type="dcterms:W3CDTF">2021-04-11T05:51:24Z</dcterms:created>
  <dcterms:modified xsi:type="dcterms:W3CDTF">2022-04-16T04:40:15Z</dcterms:modified>
</cp:coreProperties>
</file>